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04EA1C-72EE-4612-B0D7-7BCA938234C3}">
  <a:tblStyle styleId="{2F04EA1C-72EE-4612-B0D7-7BCA93823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6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5.xml"/><Relationship Id="rId43" Type="http://schemas.openxmlformats.org/officeDocument/2006/relationships/font" Target="fonts/Raleway-italic.fntdata"/><Relationship Id="rId24" Type="http://schemas.openxmlformats.org/officeDocument/2006/relationships/slide" Target="slides/slide18.xml"/><Relationship Id="rId46" Type="http://schemas.openxmlformats.org/officeDocument/2006/relationships/font" Target="fonts/Lato-bold.fntdata"/><Relationship Id="rId23" Type="http://schemas.openxmlformats.org/officeDocument/2006/relationships/slide" Target="slides/slide17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Lato-boldItalic.fntdata"/><Relationship Id="rId25" Type="http://schemas.openxmlformats.org/officeDocument/2006/relationships/slide" Target="slides/slide19.xml"/><Relationship Id="rId47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8624787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8624787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58624787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58624787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58624787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58624787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58624787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58624787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58624787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5862478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58624787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58624787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58624787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58624787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58624787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58624787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58624787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58624787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58624787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58624787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32e017ef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32e017ef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5862478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5862478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58624787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58624787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58624787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58624787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8624787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58624787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586247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586247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758624787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75862478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586247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586247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5862478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75862478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5862478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5862478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58624787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58624787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8e5093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8e5093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8e439cf5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8e439cf5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58624787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75862478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2ef374c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2ef374c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47106d2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47106d2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8e439cf5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8e439cf5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47106d2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47106d2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61af39b3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61af39b3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61af39b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61af39b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2e017ef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32e017ef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58624787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58624787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47106d2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47106d2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pdaparkinson.org/article/what-is-a-datscan-and-should-i-get-one/" TargetMode="External"/><Relationship Id="rId4" Type="http://schemas.openxmlformats.org/officeDocument/2006/relationships/hyperlink" Target="https://www.tensorflow.org/tutorials/understanding/sngp" TargetMode="External"/><Relationship Id="rId5" Type="http://schemas.openxmlformats.org/officeDocument/2006/relationships/hyperlink" Target="https://pubmed.ncbi.nlm.nih.gov/22529704/" TargetMode="External"/><Relationship Id="rId6" Type="http://schemas.openxmlformats.org/officeDocument/2006/relationships/hyperlink" Target="https://www.researchgate.net/figure/TRODAT-1-SPECT-image-of-healthy-volunteer-control-demonstrating-ROI-analysis-for_fig1_8036468" TargetMode="External"/><Relationship Id="rId7" Type="http://schemas.openxmlformats.org/officeDocument/2006/relationships/hyperlink" Target="https://www.news-medical.net/health/Parkinsons-Disease-Pathophysiology.aspx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Clinically useful early detection of Parkinson's Disease using uncertainty-aware classification with CNNs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3153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Anurag Sundar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by: Dr. Markus Wenzel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452" y="370207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Thesis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Monte-Carlo Dropout 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304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25% neurons randomly dropped during training and inference.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100 forward passes during Inference.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25" y="1549050"/>
            <a:ext cx="4706875" cy="27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Scaling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Temperature parameter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Calibrating raw model outputs(logits)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More realistic predictions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500" y="1256725"/>
            <a:ext cx="4840525" cy="2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Ensemble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549050"/>
            <a:ext cx="430446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688300" y="2198425"/>
            <a:ext cx="31884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Aggregate of 3 models: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Basic CNN model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Monte Carlo Model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Batch Norm Model(3rd DE Model)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849625" y="1926475"/>
            <a:ext cx="79299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The following procedure or flow of events is followed for all the above mentioned methods: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083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1400">
                <a:solidFill>
                  <a:srgbClr val="666666"/>
                </a:solidFill>
              </a:rPr>
              <a:t>Data processing and augmentation.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083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1400">
                <a:solidFill>
                  <a:srgbClr val="666666"/>
                </a:solidFill>
              </a:rPr>
              <a:t>Data splitting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083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1400">
                <a:solidFill>
                  <a:srgbClr val="666666"/>
                </a:solidFill>
              </a:rPr>
              <a:t>Model training and validation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083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1400">
                <a:solidFill>
                  <a:srgbClr val="666666"/>
                </a:solidFill>
              </a:rPr>
              <a:t>Model evaluation(Classification and uncertainty)</a:t>
            </a:r>
            <a:endParaRPr sz="5767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750" y="1955075"/>
            <a:ext cx="5728851" cy="30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type="title"/>
          </p:nvPr>
        </p:nvSpPr>
        <p:spPr>
          <a:xfrm>
            <a:off x="727650" y="1336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and Augmentation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</a:t>
            </a:r>
            <a:endParaRPr/>
          </a:p>
        </p:txBody>
      </p:sp>
      <p:graphicFrame>
        <p:nvGraphicFramePr>
          <p:cNvPr id="179" name="Google Shape;179;p27"/>
          <p:cNvGraphicFramePr/>
          <p:nvPr/>
        </p:nvGraphicFramePr>
        <p:xfrm>
          <a:off x="952500" y="241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{2F04EA1C-72EE-4612-B0D7-7BCA938234C3}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Dataset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Percentage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Images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Roughly 70%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Training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Roughly </a:t>
                      </a: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Validation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Roughly </a:t>
                      </a:r>
                      <a:r>
                        <a:rPr lang="en"/>
                        <a:t>15%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Evaluation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Validation</a:t>
            </a:r>
            <a:endParaRPr/>
          </a:p>
        </p:txBody>
      </p:sp>
      <p:graphicFrame>
        <p:nvGraphicFramePr>
          <p:cNvPr id="185" name="Google Shape;185;p28"/>
          <p:cNvGraphicFramePr/>
          <p:nvPr/>
        </p:nvGraphicFramePr>
        <p:xfrm>
          <a:off x="897675" y="21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{2F04EA1C-72EE-4612-B0D7-7BCA938234C3}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Setting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Sparse Categorical Cross Entropy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Metrics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Sparse Categorical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Adam(learning rate: 1x10^-4)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Evaluation/Results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evaluating the uncertainty quantification performance of the different methods , we will look at the following plots for each of them: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UMAP Projection Entropy plot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Categorical Entropy plot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Threshold </a:t>
            </a:r>
            <a:r>
              <a:rPr lang="en"/>
              <a:t>analysis</a:t>
            </a:r>
            <a:r>
              <a:rPr lang="en"/>
              <a:t> on </a:t>
            </a:r>
            <a:r>
              <a:rPr lang="en"/>
              <a:t>Categorical Entropy plot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727650" y="2344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UMAP PROJECTION ENTROPY </a:t>
            </a:r>
            <a:r>
              <a:rPr lang="en"/>
              <a:t>PLOTS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196613" y="253680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Basic CNN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825" y="497750"/>
            <a:ext cx="4684801" cy="449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thesis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of an </a:t>
            </a:r>
            <a:r>
              <a:rPr b="1" lang="en"/>
              <a:t>uncertainty-aware</a:t>
            </a:r>
            <a:r>
              <a:rPr lang="en"/>
              <a:t> CNN(Convolutional Neural Network) model for early Parkinson’s disease detection.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Uncertainty-aware: </a:t>
            </a:r>
            <a:r>
              <a:rPr lang="en"/>
              <a:t>The model should be able to accurately quantify uncertainty for each prediction.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order to help assist medical professionals make efficient and informed decisions.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135888" y="257175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 Scaling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99" y="488450"/>
            <a:ext cx="4635900" cy="45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457000" y="251240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SNGP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00" y="496725"/>
            <a:ext cx="4662127" cy="449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167525" y="253335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MC Dropout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25" y="484200"/>
            <a:ext cx="4701949" cy="450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392625" y="251355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3rd DE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25" y="484200"/>
            <a:ext cx="4590600" cy="45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429175" y="257175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 Ensemble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075" y="477025"/>
            <a:ext cx="4653402" cy="45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727650" y="2344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ENTROPY</a:t>
            </a:r>
            <a:r>
              <a:rPr lang="en"/>
              <a:t> PLOTS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/>
        </p:nvSpPr>
        <p:spPr>
          <a:xfrm>
            <a:off x="1781500" y="454365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Base CNN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5999375" y="449815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 Scaling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0" y="1385450"/>
            <a:ext cx="3964776" cy="300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385450"/>
            <a:ext cx="3989022" cy="30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1705300" y="4467450"/>
            <a:ext cx="1772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MC Dropout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6154675" y="446745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SNGP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75500"/>
            <a:ext cx="3922200" cy="29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00" y="1375501"/>
            <a:ext cx="3994893" cy="30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1781500" y="446745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3rd DE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5944550" y="4467450"/>
            <a:ext cx="14799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 Ensemble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83775"/>
            <a:ext cx="3913074" cy="29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726" y="1383776"/>
            <a:ext cx="3989712" cy="30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86200"/>
            <a:ext cx="7594226" cy="4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Parkinson’s Disease?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4322700" cy="27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7">
              <a:solidFill>
                <a:srgbClr val="666666"/>
              </a:solidFill>
            </a:endParaRPr>
          </a:p>
          <a:p>
            <a:pPr indent="-3176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5607">
                <a:solidFill>
                  <a:srgbClr val="666666"/>
                </a:solidFill>
              </a:rPr>
              <a:t>Causes loss of mental and motor functions</a:t>
            </a:r>
            <a:endParaRPr sz="5607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7">
              <a:solidFill>
                <a:srgbClr val="666666"/>
              </a:solidFill>
            </a:endParaRPr>
          </a:p>
          <a:p>
            <a:pPr indent="-3176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b="1" lang="en" sz="5607">
                <a:solidFill>
                  <a:srgbClr val="666666"/>
                </a:solidFill>
              </a:rPr>
              <a:t>Dopamine</a:t>
            </a:r>
            <a:r>
              <a:rPr lang="en" sz="5607">
                <a:solidFill>
                  <a:srgbClr val="666666"/>
                </a:solidFill>
              </a:rPr>
              <a:t> affects movement, motivation, and pleasure in the human brain</a:t>
            </a:r>
            <a:endParaRPr sz="5607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7">
              <a:solidFill>
                <a:srgbClr val="666666"/>
              </a:solidFill>
            </a:endParaRPr>
          </a:p>
          <a:p>
            <a:pPr indent="-31762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 sz="5607">
                <a:solidFill>
                  <a:srgbClr val="666666"/>
                </a:solidFill>
              </a:rPr>
              <a:t>Brain scanned using FP-CIT SPECT technology to detect dopamine activity.</a:t>
            </a:r>
            <a:endParaRPr sz="5607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500" y="1378200"/>
            <a:ext cx="3481124" cy="348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70225"/>
            <a:ext cx="7542525" cy="44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77" name="Google Shape;277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Best uncertainty quantification results for Threshold 1: BN model(3rd DE model)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Best uncertainty quantification results for Threshold 2: SNGP model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All the models are </a:t>
            </a:r>
            <a:r>
              <a:rPr lang="en" sz="1400">
                <a:solidFill>
                  <a:srgbClr val="666666"/>
                </a:solidFill>
              </a:rPr>
              <a:t>inherently</a:t>
            </a:r>
            <a:r>
              <a:rPr lang="en" sz="1400">
                <a:solidFill>
                  <a:srgbClr val="666666"/>
                </a:solidFill>
              </a:rPr>
              <a:t> quite confident for PD cases as compared to the HC cases.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Batch normalisation played a crucial role in enhancing the classification and uncertainty quantification performance.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SNGP model was also crucial in making the predictions more distance aware.</a:t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</a:t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729450" y="2056725"/>
            <a:ext cx="76887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Decision Support: Uncertainty-aware models can serve as decision support tools for healthcare professionals. 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Early Detection: Early parkinson’s disease detection in uncertain cases.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Risk Assessment: Risk assessment based on uncertainty of prediction.</a:t>
            </a:r>
            <a:endParaRPr sz="14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sz="1400">
                <a:solidFill>
                  <a:srgbClr val="666666"/>
                </a:solidFill>
              </a:rPr>
              <a:t>Robustness to Noisy/Incomplete data: Uncertainty estimates can be made even for incomplete or noisy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American Parkinson’s disease association: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https://www.apdaparkinson.org/article/what-is-a-datscan-and-should-i-get-one/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/>
              <a:t>Uncertainty-aware Deep Learning with SNGP: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https://www.tensorflow.org/tutorials/understanding/sngp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https://pubmed.ncbi.nlm.nih.gov/22529704/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[4]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https://www.researchgate.net/figure/TRODAT-1-SPECT-image-of-healthy-volunteer-control-demonstrating-ROI-analysis-for_fig1_8036468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https://www.news-medical.net/health/Parkinsons-Disease-Pathophysiology.aspx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[6] Automatic classification of dopamine transporter SPECT: deep convolutional neural networks can be trained to be robust with respect to variable image characteristics</a:t>
            </a:r>
            <a:endParaRPr sz="1600">
              <a:solidFill>
                <a:srgbClr val="13141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idx="1" type="body"/>
          </p:nvPr>
        </p:nvSpPr>
        <p:spPr>
          <a:xfrm>
            <a:off x="729450" y="2307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Parkinson’s disease detection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425" y="2208150"/>
            <a:ext cx="4059450" cy="28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52050" y="1860600"/>
            <a:ext cx="3569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44654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44654"/>
                </a:solidFill>
                <a:latin typeface="Lato"/>
                <a:ea typeface="Lato"/>
                <a:cs typeface="Lato"/>
                <a:sym typeface="Lato"/>
              </a:rPr>
              <a:t>Area of the brain: Striatum</a:t>
            </a:r>
            <a:endParaRPr>
              <a:solidFill>
                <a:srgbClr val="44465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4562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grayscale  brain scan images from</a:t>
            </a:r>
            <a:r>
              <a:rPr lang="en"/>
              <a:t> Universitätsklinikum Hamburg-Eppendorf(UKE)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1290 Total images: 645 original grayscale images  and 645 smoothened copies.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2D image dimension: (109,91)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 Classes: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HC - Healthy Control(0)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PD - Parkinson’s Disease(1)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25" y="576876"/>
            <a:ext cx="2854050" cy="220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53" y="608050"/>
            <a:ext cx="2772550" cy="2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795" y="2862120"/>
            <a:ext cx="2854050" cy="22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4184" y="2858220"/>
            <a:ext cx="2926461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Uncertainty-aware techniques: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Methods</a:t>
            </a:r>
            <a:r>
              <a:rPr b="1" lang="en"/>
              <a:t>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Spectral-Normalised Neural gaussian Process(SNGP)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Monte Carlo Dropout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Deep Ensemble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 Scaling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Baseline method: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basic CNN classification model with no special uncertainty-aware techniques applied.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CNN Architecture(baseline model):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06250"/>
            <a:ext cx="834331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SNGP 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25" y="2186375"/>
            <a:ext cx="5834823" cy="2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